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3"/>
  </p:handoutMasterIdLst>
  <p:sldIdLst>
    <p:sldId id="257" r:id="rId2"/>
  </p:sldIdLst>
  <p:sldSz cx="7772400" cy="10909300"/>
  <p:notesSz cx="7772400" cy="109093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2" autoAdjust="0"/>
  </p:normalViewPr>
  <p:slideViewPr>
    <p:cSldViewPr>
      <p:cViewPr varScale="1">
        <p:scale>
          <a:sx n="40" d="100"/>
          <a:sy n="40" d="100"/>
        </p:scale>
        <p:origin x="2208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397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A56D269-8762-3DEB-B0A4-71FAF82A2D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72F8181-427C-2B7C-8E68-2FA8B0437B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7F873-6651-4FDB-8E16-FDD4E397C5C3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7A42948-DC02-59F8-CAA8-266BB79C24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36320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C8DEB9A-D736-FA82-4FFD-7947C5FC4D9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402138" y="1036320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C04DE-0E08-444C-A53D-79A3698D47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590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50" b="1" i="0">
                <a:solidFill>
                  <a:srgbClr val="192E44"/>
                </a:solidFill>
                <a:latin typeface="Noto Sans JP Black"/>
                <a:cs typeface="Noto Sans JP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43" name="図 42">
            <a:extLst>
              <a:ext uri="{FF2B5EF4-FFF2-40B4-BE49-F238E27FC236}">
                <a16:creationId xmlns:a16="http://schemas.microsoft.com/office/drawing/2014/main" id="{5F5E595B-E333-6168-A126-9DF182CD7E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65" y="102061"/>
            <a:ext cx="7560296" cy="10698771"/>
          </a:xfrm>
          <a:prstGeom prst="rect">
            <a:avLst/>
          </a:prstGeom>
        </p:spPr>
      </p:pic>
      <p:sp>
        <p:nvSpPr>
          <p:cNvPr id="41" name="object 41"/>
          <p:cNvSpPr/>
          <p:nvPr userDrawn="1"/>
        </p:nvSpPr>
        <p:spPr>
          <a:xfrm>
            <a:off x="5916801" y="8920105"/>
            <a:ext cx="1737360" cy="1095375"/>
          </a:xfrm>
          <a:custGeom>
            <a:avLst/>
            <a:gdLst/>
            <a:ahLst/>
            <a:cxnLst/>
            <a:rect l="l" t="t" r="r" b="b"/>
            <a:pathLst>
              <a:path w="1737359" h="1095375">
                <a:moveTo>
                  <a:pt x="1737321" y="0"/>
                </a:moveTo>
                <a:lnTo>
                  <a:pt x="0" y="1094955"/>
                </a:lnTo>
                <a:lnTo>
                  <a:pt x="1737321" y="1094955"/>
                </a:lnTo>
                <a:lnTo>
                  <a:pt x="1737321" y="0"/>
                </a:lnTo>
                <a:close/>
              </a:path>
            </a:pathLst>
          </a:custGeom>
          <a:solidFill>
            <a:srgbClr val="A4D1DB">
              <a:alpha val="59999"/>
            </a:srgbClr>
          </a:solidFill>
        </p:spPr>
        <p:txBody>
          <a:bodyPr wrap="square" lIns="0" tIns="0" rIns="0" bIns="0" rtlCol="0"/>
          <a:lstStyle/>
          <a:p>
            <a:endParaRPr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13" name="object 13"/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2168" y="2650102"/>
            <a:ext cx="6982955" cy="8129016"/>
          </a:xfrm>
          <a:prstGeom prst="rect">
            <a:avLst/>
          </a:prstGeom>
        </p:spPr>
      </p:pic>
      <p:sp>
        <p:nvSpPr>
          <p:cNvPr id="7" name="object 6"/>
          <p:cNvSpPr/>
          <p:nvPr userDrawn="1"/>
        </p:nvSpPr>
        <p:spPr>
          <a:xfrm>
            <a:off x="5001882" y="6296952"/>
            <a:ext cx="2475865" cy="2324735"/>
          </a:xfrm>
          <a:custGeom>
            <a:avLst/>
            <a:gdLst/>
            <a:ahLst/>
            <a:cxnLst/>
            <a:rect l="l" t="t" r="r" b="b"/>
            <a:pathLst>
              <a:path w="2475865" h="2324734">
                <a:moveTo>
                  <a:pt x="2475611" y="0"/>
                </a:moveTo>
                <a:lnTo>
                  <a:pt x="0" y="0"/>
                </a:lnTo>
                <a:lnTo>
                  <a:pt x="0" y="2324150"/>
                </a:lnTo>
                <a:lnTo>
                  <a:pt x="2475611" y="2324150"/>
                </a:lnTo>
                <a:lnTo>
                  <a:pt x="24756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object 7"/>
          <p:cNvSpPr/>
          <p:nvPr userDrawn="1"/>
        </p:nvSpPr>
        <p:spPr>
          <a:xfrm>
            <a:off x="4747526" y="5884000"/>
            <a:ext cx="2730222" cy="2899940"/>
          </a:xfrm>
          <a:custGeom>
            <a:avLst/>
            <a:gdLst/>
            <a:ahLst/>
            <a:cxnLst/>
            <a:rect l="l" t="t" r="r" b="b"/>
            <a:pathLst>
              <a:path w="2475865" h="2324734">
                <a:moveTo>
                  <a:pt x="2475611" y="0"/>
                </a:moveTo>
                <a:lnTo>
                  <a:pt x="0" y="0"/>
                </a:lnTo>
                <a:lnTo>
                  <a:pt x="0" y="2324150"/>
                </a:lnTo>
                <a:lnTo>
                  <a:pt x="2475611" y="2324150"/>
                </a:lnTo>
                <a:lnTo>
                  <a:pt x="2475611" y="0"/>
                </a:lnTo>
                <a:close/>
              </a:path>
            </a:pathLst>
          </a:custGeom>
          <a:solidFill>
            <a:srgbClr val="A4D1DB"/>
          </a:solidFill>
        </p:spPr>
        <p:txBody>
          <a:bodyPr wrap="square" lIns="0" tIns="0" rIns="0" bIns="0" rtlCol="0"/>
          <a:lstStyle/>
          <a:p>
            <a:endParaRPr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object 8"/>
          <p:cNvSpPr/>
          <p:nvPr userDrawn="1"/>
        </p:nvSpPr>
        <p:spPr>
          <a:xfrm>
            <a:off x="3944924" y="3397644"/>
            <a:ext cx="2907665" cy="379095"/>
          </a:xfrm>
          <a:custGeom>
            <a:avLst/>
            <a:gdLst/>
            <a:ahLst/>
            <a:cxnLst/>
            <a:rect l="l" t="t" r="r" b="b"/>
            <a:pathLst>
              <a:path w="2907665" h="379095">
                <a:moveTo>
                  <a:pt x="2907436" y="0"/>
                </a:moveTo>
                <a:lnTo>
                  <a:pt x="0" y="0"/>
                </a:lnTo>
                <a:lnTo>
                  <a:pt x="0" y="378866"/>
                </a:lnTo>
                <a:lnTo>
                  <a:pt x="2907436" y="378866"/>
                </a:lnTo>
                <a:lnTo>
                  <a:pt x="2907436" y="0"/>
                </a:lnTo>
                <a:close/>
              </a:path>
            </a:pathLst>
          </a:custGeom>
          <a:solidFill>
            <a:srgbClr val="192E44"/>
          </a:solidFill>
        </p:spPr>
        <p:txBody>
          <a:bodyPr wrap="square" lIns="0" tIns="0" rIns="0" bIns="0" rtlCol="0"/>
          <a:lstStyle/>
          <a:p>
            <a:pPr algn="ctr"/>
            <a:endParaRPr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object 14"/>
          <p:cNvSpPr/>
          <p:nvPr userDrawn="1"/>
        </p:nvSpPr>
        <p:spPr>
          <a:xfrm>
            <a:off x="92168" y="2660705"/>
            <a:ext cx="6863080" cy="8129270"/>
          </a:xfrm>
          <a:custGeom>
            <a:avLst/>
            <a:gdLst/>
            <a:ahLst/>
            <a:cxnLst/>
            <a:rect l="l" t="t" r="r" b="b"/>
            <a:pathLst>
              <a:path w="6863080" h="8129270">
                <a:moveTo>
                  <a:pt x="0" y="0"/>
                </a:moveTo>
                <a:lnTo>
                  <a:pt x="0" y="8129016"/>
                </a:lnTo>
                <a:lnTo>
                  <a:pt x="6862927" y="8129016"/>
                </a:lnTo>
                <a:lnTo>
                  <a:pt x="6862927" y="7989290"/>
                </a:lnTo>
                <a:lnTo>
                  <a:pt x="0" y="0"/>
                </a:lnTo>
                <a:close/>
              </a:path>
            </a:pathLst>
          </a:custGeom>
          <a:solidFill>
            <a:srgbClr val="323476">
              <a:alpha val="80000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" name="object 15"/>
          <p:cNvSpPr/>
          <p:nvPr userDrawn="1"/>
        </p:nvSpPr>
        <p:spPr>
          <a:xfrm>
            <a:off x="88444" y="108003"/>
            <a:ext cx="4015740" cy="3729354"/>
          </a:xfrm>
          <a:custGeom>
            <a:avLst/>
            <a:gdLst/>
            <a:ahLst/>
            <a:cxnLst/>
            <a:rect l="l" t="t" r="r" b="b"/>
            <a:pathLst>
              <a:path w="4015740" h="3729354">
                <a:moveTo>
                  <a:pt x="4015409" y="0"/>
                </a:moveTo>
                <a:lnTo>
                  <a:pt x="0" y="0"/>
                </a:lnTo>
                <a:lnTo>
                  <a:pt x="0" y="3728834"/>
                </a:lnTo>
                <a:lnTo>
                  <a:pt x="4015409" y="0"/>
                </a:lnTo>
                <a:close/>
              </a:path>
            </a:pathLst>
          </a:custGeom>
          <a:solidFill>
            <a:srgbClr val="A4D1DB">
              <a:alpha val="59999"/>
            </a:srgbClr>
          </a:solidFill>
        </p:spPr>
        <p:txBody>
          <a:bodyPr wrap="square" lIns="0" tIns="0" rIns="0" bIns="0" rtlCol="0"/>
          <a:lstStyle/>
          <a:p>
            <a:endParaRPr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37" name="object 37"/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484922" y="108003"/>
            <a:ext cx="2990088" cy="683425"/>
          </a:xfrm>
          <a:prstGeom prst="rect">
            <a:avLst/>
          </a:prstGeom>
        </p:spPr>
      </p:pic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579062C1-8398-DA25-7F10-D17E0714828E}"/>
              </a:ext>
            </a:extLst>
          </p:cNvPr>
          <p:cNvSpPr/>
          <p:nvPr userDrawn="1"/>
        </p:nvSpPr>
        <p:spPr>
          <a:xfrm>
            <a:off x="93865" y="10001931"/>
            <a:ext cx="7560296" cy="7890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8" name="object 38"/>
          <p:cNvSpPr/>
          <p:nvPr userDrawn="1"/>
        </p:nvSpPr>
        <p:spPr>
          <a:xfrm>
            <a:off x="4484858" y="108003"/>
            <a:ext cx="2990215" cy="683895"/>
          </a:xfrm>
          <a:custGeom>
            <a:avLst/>
            <a:gdLst/>
            <a:ahLst/>
            <a:cxnLst/>
            <a:rect l="l" t="t" r="r" b="b"/>
            <a:pathLst>
              <a:path w="2990215" h="683895">
                <a:moveTo>
                  <a:pt x="2990088" y="0"/>
                </a:moveTo>
                <a:lnTo>
                  <a:pt x="0" y="0"/>
                </a:lnTo>
                <a:lnTo>
                  <a:pt x="0" y="548551"/>
                </a:lnTo>
                <a:lnTo>
                  <a:pt x="6876" y="591180"/>
                </a:lnTo>
                <a:lnTo>
                  <a:pt x="26024" y="628204"/>
                </a:lnTo>
                <a:lnTo>
                  <a:pt x="55223" y="657401"/>
                </a:lnTo>
                <a:lnTo>
                  <a:pt x="92251" y="676548"/>
                </a:lnTo>
                <a:lnTo>
                  <a:pt x="134886" y="683425"/>
                </a:lnTo>
                <a:lnTo>
                  <a:pt x="2855214" y="683425"/>
                </a:lnTo>
                <a:lnTo>
                  <a:pt x="2897843" y="676548"/>
                </a:lnTo>
                <a:lnTo>
                  <a:pt x="2934867" y="657401"/>
                </a:lnTo>
                <a:lnTo>
                  <a:pt x="2964064" y="628204"/>
                </a:lnTo>
                <a:lnTo>
                  <a:pt x="2983211" y="591180"/>
                </a:lnTo>
                <a:lnTo>
                  <a:pt x="2990088" y="548551"/>
                </a:lnTo>
                <a:lnTo>
                  <a:pt x="2990088" y="0"/>
                </a:lnTo>
                <a:close/>
              </a:path>
            </a:pathLst>
          </a:custGeom>
          <a:solidFill>
            <a:srgbClr val="323476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9" name="object 39"/>
          <p:cNvSpPr txBox="1"/>
          <p:nvPr userDrawn="1"/>
        </p:nvSpPr>
        <p:spPr>
          <a:xfrm>
            <a:off x="4818558" y="211063"/>
            <a:ext cx="23755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455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lack"/>
              </a:rPr>
              <a:t>参加費無料</a:t>
            </a:r>
            <a:endParaRPr sz="3200" dirty="0">
              <a:latin typeface="游ゴシック" panose="020B0400000000000000" pitchFamily="50" charset="-128"/>
              <a:ea typeface="游ゴシック" panose="020B0400000000000000" pitchFamily="50" charset="-128"/>
              <a:cs typeface="Noto Sans JP Black"/>
            </a:endParaRPr>
          </a:p>
        </p:txBody>
      </p:sp>
      <p:sp>
        <p:nvSpPr>
          <p:cNvPr id="27" name="object 27"/>
          <p:cNvSpPr txBox="1"/>
          <p:nvPr userDrawn="1"/>
        </p:nvSpPr>
        <p:spPr>
          <a:xfrm>
            <a:off x="304800" y="10515077"/>
            <a:ext cx="3312795" cy="17568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050" b="1" dirty="0">
                <a:solidFill>
                  <a:schemeClr val="accent5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一般社団法人中小企業経営支援アドバイザー協会</a:t>
            </a:r>
            <a:endParaRPr sz="1050" b="1" dirty="0">
              <a:solidFill>
                <a:schemeClr val="accent5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</p:txBody>
      </p:sp>
      <p:sp>
        <p:nvSpPr>
          <p:cNvPr id="25" name="object 25"/>
          <p:cNvSpPr txBox="1"/>
          <p:nvPr userDrawn="1"/>
        </p:nvSpPr>
        <p:spPr>
          <a:xfrm>
            <a:off x="329541" y="10260966"/>
            <a:ext cx="838200" cy="157735"/>
          </a:xfrm>
          <a:prstGeom prst="rect">
            <a:avLst/>
          </a:prstGeom>
          <a:ln w="11595">
            <a:solidFill>
              <a:srgbClr val="275578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270"/>
              </a:spcBef>
            </a:pPr>
            <a:r>
              <a:rPr sz="800" b="1" spc="15" dirty="0">
                <a:solidFill>
                  <a:srgbClr val="275578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開 催 事 務 局</a:t>
            </a:r>
            <a:r>
              <a:rPr sz="800" b="1" spc="500" dirty="0">
                <a:solidFill>
                  <a:srgbClr val="275578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 </a:t>
            </a:r>
            <a:endParaRPr sz="800" dirty="0"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</p:txBody>
      </p:sp>
      <p:sp>
        <p:nvSpPr>
          <p:cNvPr id="26" name="object 26"/>
          <p:cNvSpPr txBox="1"/>
          <p:nvPr userDrawn="1"/>
        </p:nvSpPr>
        <p:spPr>
          <a:xfrm>
            <a:off x="4087686" y="10255250"/>
            <a:ext cx="3456304" cy="44830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75" b="1" baseline="2645" dirty="0">
                <a:solidFill>
                  <a:srgbClr val="275578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E-mail</a:t>
            </a:r>
            <a:r>
              <a:rPr sz="1575" b="1" spc="277" baseline="2645" dirty="0">
                <a:solidFill>
                  <a:srgbClr val="275578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 </a:t>
            </a:r>
            <a:r>
              <a:rPr sz="1050" b="1" dirty="0">
                <a:solidFill>
                  <a:srgbClr val="275578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：</a:t>
            </a:r>
            <a:endParaRPr lang="en-US" sz="1050" dirty="0"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  <a:tabLst>
                <a:tab pos="493395" algn="l"/>
              </a:tabLst>
            </a:pPr>
            <a:r>
              <a:rPr lang="ja-JP" altLang="en-US" sz="1575" b="1" spc="-37" baseline="2645" dirty="0">
                <a:solidFill>
                  <a:srgbClr val="275578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担当者</a:t>
            </a:r>
            <a:r>
              <a:rPr lang="en-US" sz="1575" b="1" baseline="2645" dirty="0">
                <a:solidFill>
                  <a:srgbClr val="275578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	</a:t>
            </a:r>
            <a:r>
              <a:rPr lang="en-US" sz="1050" b="1" dirty="0">
                <a:solidFill>
                  <a:srgbClr val="275578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：</a:t>
            </a:r>
            <a:endParaRPr lang="en-US" sz="1050" dirty="0"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</p:txBody>
      </p:sp>
      <p:pic>
        <p:nvPicPr>
          <p:cNvPr id="29" name="object 29"/>
          <p:cNvPicPr/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848136" y="10260962"/>
            <a:ext cx="190703" cy="190703"/>
          </a:xfrm>
          <a:prstGeom prst="rect">
            <a:avLst/>
          </a:prstGeom>
        </p:spPr>
      </p:pic>
      <p:pic>
        <p:nvPicPr>
          <p:cNvPr id="30" name="object 30"/>
          <p:cNvPicPr/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41861" y="10514193"/>
            <a:ext cx="190703" cy="190703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8DFE8FD-72D2-D4A0-8B82-7BD8354DA3B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28" y="247234"/>
            <a:ext cx="3859861" cy="669779"/>
          </a:xfrm>
          <a:prstGeom prst="rect">
            <a:avLst/>
          </a:prstGeom>
        </p:spPr>
      </p:pic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3AF2BA1-76D9-D405-1BB8-E985125BA57A}"/>
              </a:ext>
            </a:extLst>
          </p:cNvPr>
          <p:cNvSpPr/>
          <p:nvPr userDrawn="1"/>
        </p:nvSpPr>
        <p:spPr>
          <a:xfrm>
            <a:off x="473429" y="3016250"/>
            <a:ext cx="3107971" cy="2526819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object 22">
            <a:extLst>
              <a:ext uri="{FF2B5EF4-FFF2-40B4-BE49-F238E27FC236}">
                <a16:creationId xmlns:a16="http://schemas.microsoft.com/office/drawing/2014/main" id="{E2396EA9-551E-AC41-B94D-54603D784349}"/>
              </a:ext>
            </a:extLst>
          </p:cNvPr>
          <p:cNvSpPr txBox="1"/>
          <p:nvPr userDrawn="1"/>
        </p:nvSpPr>
        <p:spPr>
          <a:xfrm>
            <a:off x="1805127" y="9112250"/>
            <a:ext cx="3576320" cy="1686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00" b="1" spc="35" dirty="0" err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お申込み手続き</a:t>
            </a:r>
            <a:r>
              <a:rPr lang="ja-JP" altLang="en-US" sz="1000" b="1" spc="35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の際</a:t>
            </a:r>
            <a:r>
              <a:rPr sz="1000" b="1" spc="35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、</a:t>
            </a:r>
            <a:r>
              <a:rPr sz="1000" b="1" spc="35" dirty="0" err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下記のクーポンコードをご入力下さい</a:t>
            </a:r>
            <a:endParaRPr sz="10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</p:txBody>
      </p:sp>
      <p:sp>
        <p:nvSpPr>
          <p:cNvPr id="22" name="矢印: 五方向 21">
            <a:extLst>
              <a:ext uri="{FF2B5EF4-FFF2-40B4-BE49-F238E27FC236}">
                <a16:creationId xmlns:a16="http://schemas.microsoft.com/office/drawing/2014/main" id="{782BF520-C8EA-051C-32CB-3A38AB0696DE}"/>
              </a:ext>
            </a:extLst>
          </p:cNvPr>
          <p:cNvSpPr/>
          <p:nvPr userDrawn="1"/>
        </p:nvSpPr>
        <p:spPr>
          <a:xfrm flipH="1">
            <a:off x="1828800" y="8655050"/>
            <a:ext cx="1737360" cy="304800"/>
          </a:xfrm>
          <a:prstGeom prst="homePlate">
            <a:avLst>
              <a:gd name="adj" fmla="val 37166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2" name="object 21">
            <a:extLst>
              <a:ext uri="{FF2B5EF4-FFF2-40B4-BE49-F238E27FC236}">
                <a16:creationId xmlns:a16="http://schemas.microsoft.com/office/drawing/2014/main" id="{B2753F4E-AEEC-1AA0-31AD-2C8210806E14}"/>
              </a:ext>
            </a:extLst>
          </p:cNvPr>
          <p:cNvSpPr txBox="1"/>
          <p:nvPr userDrawn="1"/>
        </p:nvSpPr>
        <p:spPr>
          <a:xfrm>
            <a:off x="2037557" y="8691479"/>
            <a:ext cx="1499235" cy="21480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b="1" spc="130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お申込みはこちら</a:t>
            </a:r>
            <a:endParaRPr sz="1300" dirty="0"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C370743-25B6-729F-4129-705C266D56B7}"/>
              </a:ext>
            </a:extLst>
          </p:cNvPr>
          <p:cNvSpPr/>
          <p:nvPr userDrawn="1"/>
        </p:nvSpPr>
        <p:spPr>
          <a:xfrm>
            <a:off x="440206" y="7391799"/>
            <a:ext cx="2427604" cy="3569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ご 視 聴 方 法</a:t>
            </a:r>
          </a:p>
        </p:txBody>
      </p:sp>
      <p:sp>
        <p:nvSpPr>
          <p:cNvPr id="21" name="object 22">
            <a:extLst>
              <a:ext uri="{FF2B5EF4-FFF2-40B4-BE49-F238E27FC236}">
                <a16:creationId xmlns:a16="http://schemas.microsoft.com/office/drawing/2014/main" id="{79F4C998-8DBF-EE34-C487-8B58CAE88B63}"/>
              </a:ext>
            </a:extLst>
          </p:cNvPr>
          <p:cNvSpPr txBox="1"/>
          <p:nvPr userDrawn="1"/>
        </p:nvSpPr>
        <p:spPr>
          <a:xfrm>
            <a:off x="381000" y="7953347"/>
            <a:ext cx="3576320" cy="39690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ja-JP" altLang="en-US" sz="1200" b="1" spc="35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下記の</a:t>
            </a:r>
            <a:r>
              <a:rPr lang="en-US" altLang="ja-JP" sz="1200" b="1" spc="35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QR</a:t>
            </a:r>
            <a:r>
              <a:rPr lang="ja-JP" altLang="en-US" sz="1200" b="1" spc="35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コードからお申し込みをお願いします。</a:t>
            </a:r>
            <a:endParaRPr lang="en-US" altLang="ja-JP" sz="1200" b="1" spc="35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申し込み完了後、視聴用の</a:t>
            </a:r>
            <a:r>
              <a:rPr lang="en-US" altLang="ja-JP" sz="1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URL</a:t>
            </a:r>
            <a:r>
              <a:rPr lang="ja-JP" altLang="en-US" sz="1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が届きます。</a:t>
            </a:r>
            <a:endParaRPr sz="12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</p:txBody>
      </p:sp>
      <p:sp>
        <p:nvSpPr>
          <p:cNvPr id="34" name="object 10">
            <a:extLst>
              <a:ext uri="{FF2B5EF4-FFF2-40B4-BE49-F238E27FC236}">
                <a16:creationId xmlns:a16="http://schemas.microsoft.com/office/drawing/2014/main" id="{1A0C5324-F32B-9D29-7C7C-EDB8E9B281C4}"/>
              </a:ext>
            </a:extLst>
          </p:cNvPr>
          <p:cNvSpPr txBox="1"/>
          <p:nvPr userDrawn="1"/>
        </p:nvSpPr>
        <p:spPr>
          <a:xfrm>
            <a:off x="4888777" y="6772689"/>
            <a:ext cx="2475865" cy="1729961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i="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東京大学医学部附属病院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i="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東京大学医学部卒。</a:t>
            </a:r>
            <a:endParaRPr lang="en-US" altLang="ja-JP" sz="1200" b="1" i="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i="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放射線治療専門医、特任教授。</a:t>
            </a:r>
            <a:endParaRPr lang="en-US" altLang="ja-JP" sz="1200" b="1" i="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 i="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89</a:t>
            </a:r>
            <a:r>
              <a:rPr lang="ja-JP" altLang="en-US" sz="1200" b="1" i="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年スイス</a:t>
            </a:r>
            <a:r>
              <a:rPr lang="en-US" altLang="ja-JP" sz="1200" b="1" i="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Paul Scherrer Institute</a:t>
            </a:r>
            <a:r>
              <a:rPr lang="ja-JP" altLang="en-US" sz="1200" b="1" i="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客員研究員を経て、東大病院にて緩和ケア診療部長などを歴任。</a:t>
            </a:r>
            <a:endParaRPr lang="en-US" altLang="ja-JP" sz="1200" b="1" i="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i="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がん医療の第一人者。現在は、がん対策推進企業アクション議長として、啓発活動にも注力する。</a:t>
            </a:r>
          </a:p>
        </p:txBody>
      </p:sp>
      <p:sp>
        <p:nvSpPr>
          <p:cNvPr id="36" name="object 2">
            <a:extLst>
              <a:ext uri="{FF2B5EF4-FFF2-40B4-BE49-F238E27FC236}">
                <a16:creationId xmlns:a16="http://schemas.microsoft.com/office/drawing/2014/main" id="{0DEC36EB-F1C8-9643-A2DE-FE9AA9362402}"/>
              </a:ext>
            </a:extLst>
          </p:cNvPr>
          <p:cNvSpPr txBox="1"/>
          <p:nvPr userDrawn="1"/>
        </p:nvSpPr>
        <p:spPr>
          <a:xfrm>
            <a:off x="4076289" y="4191279"/>
            <a:ext cx="344710" cy="3412376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0000"/>
              </a:lnSpc>
            </a:pPr>
            <a:r>
              <a:rPr lang="ja-JP" altLang="en-US" sz="3200" b="1" spc="10" dirty="0">
                <a:solidFill>
                  <a:srgbClr val="192E44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Noto Sans JP Black"/>
              </a:rPr>
              <a:t>中川　恵一　氏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5FBDC60-C48F-03CD-E75E-A89C1BF496BF}"/>
              </a:ext>
            </a:extLst>
          </p:cNvPr>
          <p:cNvSpPr txBox="1"/>
          <p:nvPr userDrawn="1"/>
        </p:nvSpPr>
        <p:spPr>
          <a:xfrm>
            <a:off x="161027" y="1157072"/>
            <a:ext cx="82259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5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～日本人が知らない～</a:t>
            </a:r>
            <a:endParaRPr kumimoji="1" lang="en-US" altLang="ja-JP" sz="50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kumimoji="1" lang="ja-JP" altLang="en-US" sz="5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働く世代の「がんリスク」</a:t>
            </a:r>
          </a:p>
        </p:txBody>
      </p:sp>
      <p:sp>
        <p:nvSpPr>
          <p:cNvPr id="47" name="object 8">
            <a:extLst>
              <a:ext uri="{FF2B5EF4-FFF2-40B4-BE49-F238E27FC236}">
                <a16:creationId xmlns:a16="http://schemas.microsoft.com/office/drawing/2014/main" id="{238865C6-FD77-50F3-5848-3A26295B85CF}"/>
              </a:ext>
            </a:extLst>
          </p:cNvPr>
          <p:cNvSpPr txBox="1"/>
          <p:nvPr userDrawn="1"/>
        </p:nvSpPr>
        <p:spPr>
          <a:xfrm>
            <a:off x="549630" y="3203090"/>
            <a:ext cx="2944093" cy="223266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l"/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今回は「働く世代のがんリスク」というテーマでセミナーをお届けします。</a:t>
            </a:r>
            <a:endParaRPr lang="en-US" altLang="ja-JP" sz="1200" b="1" i="0" dirty="0">
              <a:solidFill>
                <a:schemeClr val="tx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endParaRPr lang="en-US" altLang="ja-JP" sz="1200" b="1" i="0" dirty="0">
              <a:solidFill>
                <a:schemeClr val="tx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弊社が業務提携している中川医師（東大病院</a:t>
            </a:r>
            <a:r>
              <a:rPr lang="en-US" altLang="ja-JP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/</a:t>
            </a:r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がん専門医）が</a:t>
            </a:r>
            <a:r>
              <a:rPr lang="en-US" altLang="ja-JP" sz="1200" b="1" i="0" dirty="0" err="1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Youtube</a:t>
            </a:r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専門番組「</a:t>
            </a:r>
            <a:r>
              <a:rPr lang="en-US" altLang="ja-JP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PIVOT</a:t>
            </a:r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」に出演されました。</a:t>
            </a:r>
            <a:endParaRPr lang="en-US" altLang="ja-JP" sz="1200" b="1" i="0" dirty="0">
              <a:solidFill>
                <a:schemeClr val="tx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endParaRPr lang="en-US" altLang="ja-JP" sz="1200" b="1" i="0" dirty="0">
              <a:solidFill>
                <a:schemeClr val="tx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弊社では皆様ががんでお困りの際、保険金をお届けする＋</a:t>
            </a:r>
            <a:r>
              <a:rPr lang="en-US" altLang="ja-JP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α</a:t>
            </a:r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で専門医のご紹介も可能です。</a:t>
            </a:r>
            <a:endParaRPr lang="en-US" altLang="ja-JP" sz="1200" b="1" i="0" dirty="0">
              <a:solidFill>
                <a:schemeClr val="tx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視聴希望の方はチラシ</a:t>
            </a:r>
            <a:r>
              <a:rPr lang="en-US" altLang="ja-JP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コードか下記</a:t>
            </a:r>
            <a:r>
              <a:rPr lang="en-US" altLang="ja-JP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URL</a:t>
            </a:r>
            <a:r>
              <a:rPr lang="ja-JP" altLang="en-US" sz="1200" b="1" i="0" dirty="0">
                <a:solidFill>
                  <a:schemeClr val="tx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からお申込みください。</a:t>
            </a:r>
            <a:endParaRPr lang="en-US" altLang="ja-JP" sz="1200" b="1" i="0" dirty="0">
              <a:solidFill>
                <a:schemeClr val="tx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4D77053F-8B40-B480-E066-017BAEB5FB03}"/>
              </a:ext>
            </a:extLst>
          </p:cNvPr>
          <p:cNvSpPr txBox="1"/>
          <p:nvPr userDrawn="1"/>
        </p:nvSpPr>
        <p:spPr>
          <a:xfrm>
            <a:off x="3977439" y="3473450"/>
            <a:ext cx="2875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東京大学医学部附属病院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B4BF631D-A6B2-3590-1E3F-BF9A347EEBBF}"/>
              </a:ext>
            </a:extLst>
          </p:cNvPr>
          <p:cNvSpPr/>
          <p:nvPr userDrawn="1"/>
        </p:nvSpPr>
        <p:spPr>
          <a:xfrm>
            <a:off x="1866855" y="9417050"/>
            <a:ext cx="1371600" cy="3886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クーポンコード</a:t>
            </a:r>
          </a:p>
        </p:txBody>
      </p:sp>
      <p:pic>
        <p:nvPicPr>
          <p:cNvPr id="1026" name="Picture 2" descr="中川恵一特任教授">
            <a:extLst>
              <a:ext uri="{FF2B5EF4-FFF2-40B4-BE49-F238E27FC236}">
                <a16:creationId xmlns:a16="http://schemas.microsoft.com/office/drawing/2014/main" id="{EE9D8168-1558-838D-3168-499FFB37C5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922" y="3892769"/>
            <a:ext cx="2266089" cy="273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図 15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6E9735E4-4327-290D-B5B7-AFE2A2E0D31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95" y="8485393"/>
            <a:ext cx="1309873" cy="130987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996" y="1103593"/>
            <a:ext cx="6048375" cy="1909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250" b="1" i="0">
                <a:solidFill>
                  <a:srgbClr val="192E44"/>
                </a:solidFill>
                <a:latin typeface="Noto Sans JP Black"/>
                <a:cs typeface="Noto Sans JP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509139"/>
            <a:ext cx="7000875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4775" y="10145649"/>
            <a:ext cx="2489200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937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00700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0">
            <a:extLst>
              <a:ext uri="{FF2B5EF4-FFF2-40B4-BE49-F238E27FC236}">
                <a16:creationId xmlns:a16="http://schemas.microsoft.com/office/drawing/2014/main" id="{584921DE-39C0-AE5C-7586-3E860969B3BB}"/>
              </a:ext>
            </a:extLst>
          </p:cNvPr>
          <p:cNvSpPr txBox="1"/>
          <p:nvPr/>
        </p:nvSpPr>
        <p:spPr>
          <a:xfrm>
            <a:off x="4724401" y="10255250"/>
            <a:ext cx="2971800" cy="17568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50" b="1" spc="-10" dirty="0">
                <a:solidFill>
                  <a:srgbClr val="C00000"/>
                </a:solidFill>
                <a:highlight>
                  <a:srgbClr val="FFFF00"/>
                </a:highlight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●●●●●●●●●●●●●●●●●●●</a:t>
            </a:r>
            <a:endParaRPr sz="1050" dirty="0">
              <a:solidFill>
                <a:srgbClr val="C00000"/>
              </a:solidFill>
              <a:highlight>
                <a:srgbClr val="FFFF00"/>
              </a:highlight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</p:txBody>
      </p:sp>
      <p:sp>
        <p:nvSpPr>
          <p:cNvPr id="5" name="object 40">
            <a:extLst>
              <a:ext uri="{FF2B5EF4-FFF2-40B4-BE49-F238E27FC236}">
                <a16:creationId xmlns:a16="http://schemas.microsoft.com/office/drawing/2014/main" id="{CDD62947-AD4E-95F0-A4FA-D4B9AFE991CD}"/>
              </a:ext>
            </a:extLst>
          </p:cNvPr>
          <p:cNvSpPr txBox="1"/>
          <p:nvPr/>
        </p:nvSpPr>
        <p:spPr>
          <a:xfrm>
            <a:off x="4724401" y="10495494"/>
            <a:ext cx="2971800" cy="17568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50" b="1" spc="-10" dirty="0">
                <a:solidFill>
                  <a:srgbClr val="C00000"/>
                </a:solidFill>
                <a:highlight>
                  <a:srgbClr val="FFFF00"/>
                </a:highlight>
                <a:latin typeface="游ゴシック" panose="020B0400000000000000" pitchFamily="50" charset="-128"/>
                <a:ea typeface="游ゴシック" panose="020B0400000000000000" pitchFamily="50" charset="-128"/>
                <a:cs typeface="Noto Sans JP Bold"/>
              </a:rPr>
              <a:t>●●●●●●●●●●●●●●●●●●●</a:t>
            </a:r>
            <a:endParaRPr sz="1050" dirty="0">
              <a:solidFill>
                <a:srgbClr val="C00000"/>
              </a:solidFill>
              <a:highlight>
                <a:srgbClr val="FFFF00"/>
              </a:highlight>
              <a:latin typeface="游ゴシック" panose="020B0400000000000000" pitchFamily="50" charset="-128"/>
              <a:ea typeface="游ゴシック" panose="020B0400000000000000" pitchFamily="50" charset="-128"/>
              <a:cs typeface="Noto Sans JP Bold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A187360-8720-EEF0-06C0-AB34061F2C5B}"/>
              </a:ext>
            </a:extLst>
          </p:cNvPr>
          <p:cNvSpPr txBox="1"/>
          <p:nvPr/>
        </p:nvSpPr>
        <p:spPr>
          <a:xfrm>
            <a:off x="3505200" y="941705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highlight>
                  <a:srgbClr val="FFFF00"/>
                </a:highlight>
                <a:latin typeface="游ゴシック" panose="020B0400000000000000" pitchFamily="50" charset="-128"/>
                <a:ea typeface="游ゴシック" panose="020B0400000000000000" pitchFamily="50" charset="-128"/>
              </a:rPr>
              <a:t>SZ</a:t>
            </a:r>
            <a:r>
              <a:rPr kumimoji="1" lang="ja-JP" altLang="en-US" b="1" dirty="0">
                <a:solidFill>
                  <a:srgbClr val="FF0000"/>
                </a:solidFill>
                <a:highlight>
                  <a:srgbClr val="FFFF00"/>
                </a:highlight>
                <a:latin typeface="游ゴシック" panose="020B0400000000000000" pitchFamily="50" charset="-128"/>
                <a:ea typeface="游ゴシック" panose="020B0400000000000000" pitchFamily="50" charset="-128"/>
              </a:rPr>
              <a:t>●●</a:t>
            </a:r>
          </a:p>
        </p:txBody>
      </p:sp>
    </p:spTree>
    <p:extLst>
      <p:ext uri="{BB962C8B-B14F-4D97-AF65-F5344CB8AC3E}">
        <p14:creationId xmlns:p14="http://schemas.microsoft.com/office/powerpoint/2010/main" val="3903516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5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Noto Sans JP Black</vt:lpstr>
      <vt:lpstr>游ゴシック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修正2_240821_SowZow_セミナーチラシ_表面のみ</dc:title>
  <dc:creator>浅山裕紀</dc:creator>
  <cp:lastModifiedBy>裕紀 浅山</cp:lastModifiedBy>
  <cp:revision>29</cp:revision>
  <dcterms:created xsi:type="dcterms:W3CDTF">2024-08-27T08:02:06Z</dcterms:created>
  <dcterms:modified xsi:type="dcterms:W3CDTF">2026-02-08T06:45:37Z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2024-08-27T00:00:00Z</vt:filetime>
  </property>
  <property fmtid="{D5CDD505-2E9C-101B-9397-08002B2CF9AE}" pid="3" name="Creator">
    <vt:lpwstr>Adobe Illustrator 28.6 (Windows)</vt:lpwstr>
  </property>
  <property fmtid="{D5CDD505-2E9C-101B-9397-08002B2CF9AE}" pid="4" name="LastSaved">
    <vt:filetime>2024-08-27T00:00:00Z</vt:filetime>
  </property>
  <property fmtid="{D5CDD505-2E9C-101B-9397-08002B2CF9AE}" pid="5" name="Producer">
    <vt:lpwstr>Adobe PDF library 17.00</vt:lpwstr>
  </property>
</Properties>
</file>